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69" r:id="rId2"/>
    <p:sldId id="300" r:id="rId3"/>
    <p:sldId id="301" r:id="rId4"/>
    <p:sldId id="302" r:id="rId5"/>
    <p:sldId id="303" r:id="rId6"/>
    <p:sldId id="304" r:id="rId7"/>
    <p:sldId id="305" r:id="rId8"/>
    <p:sldId id="306" r:id="rId9"/>
    <p:sldId id="307" r:id="rId10"/>
    <p:sldId id="308" r:id="rId11"/>
    <p:sldId id="309" r:id="rId12"/>
    <p:sldId id="310"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85" autoAdjust="0"/>
    <p:restoredTop sz="94692" autoAdjust="0"/>
  </p:normalViewPr>
  <p:slideViewPr>
    <p:cSldViewPr>
      <p:cViewPr>
        <p:scale>
          <a:sx n="69" d="100"/>
          <a:sy n="69" d="100"/>
        </p:scale>
        <p:origin x="-912" y="-72"/>
      </p:cViewPr>
      <p:guideLst>
        <p:guide orient="horz" pos="2160"/>
        <p:guide pos="2880"/>
      </p:guideLst>
    </p:cSldViewPr>
  </p:slideViewPr>
  <p:notesTextViewPr>
    <p:cViewPr>
      <p:scale>
        <a:sx n="150" d="100"/>
        <a:sy n="15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7A1B1C-FB33-41AA-A052-39DCCBD72662}" type="datetimeFigureOut">
              <a:rPr lang="en-US" smtClean="0"/>
              <a:t>1/14/2015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838B7E-D866-44F5-8747-6E6D56E678CD}" type="slidenum">
              <a:rPr lang="en-US" smtClean="0"/>
              <a:t>‹#›</a:t>
            </a:fld>
            <a:endParaRPr lang="en-US"/>
          </a:p>
        </p:txBody>
      </p:sp>
    </p:spTree>
    <p:extLst>
      <p:ext uri="{BB962C8B-B14F-4D97-AF65-F5344CB8AC3E}">
        <p14:creationId xmlns:p14="http://schemas.microsoft.com/office/powerpoint/2010/main" val="210739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itchFamily="34" charset="0"/>
              </a:defRPr>
            </a:lvl1pPr>
            <a:lvl2pPr marL="742950" indent="-285750">
              <a:defRPr sz="2400">
                <a:solidFill>
                  <a:schemeClr val="tx1"/>
                </a:solidFill>
                <a:latin typeface="Arial" pitchFamily="34" charset="0"/>
              </a:defRPr>
            </a:lvl2pPr>
            <a:lvl3pPr marL="1143000" indent="-228600">
              <a:defRPr sz="2400">
                <a:solidFill>
                  <a:schemeClr val="tx1"/>
                </a:solidFill>
                <a:latin typeface="Arial" pitchFamily="34" charset="0"/>
              </a:defRPr>
            </a:lvl3pPr>
            <a:lvl4pPr marL="1600200" indent="-228600">
              <a:defRPr sz="2400">
                <a:solidFill>
                  <a:schemeClr val="tx1"/>
                </a:solidFill>
                <a:latin typeface="Arial" pitchFamily="34" charset="0"/>
              </a:defRPr>
            </a:lvl4pPr>
            <a:lvl5pPr marL="2057400" indent="-228600">
              <a:defRPr sz="2400">
                <a:solidFill>
                  <a:schemeClr val="tx1"/>
                </a:solidFill>
                <a:latin typeface="Arial" pitchFamily="34" charset="0"/>
              </a:defRPr>
            </a:lvl5pPr>
            <a:lvl6pPr marL="2514600" indent="-228600" eaLnBrk="0" fontAlgn="base" hangingPunct="0">
              <a:spcBef>
                <a:spcPct val="0"/>
              </a:spcBef>
              <a:spcAft>
                <a:spcPct val="0"/>
              </a:spcAft>
              <a:defRPr sz="2400">
                <a:solidFill>
                  <a:schemeClr val="tx1"/>
                </a:solidFill>
                <a:latin typeface="Arial" pitchFamily="34" charset="0"/>
              </a:defRPr>
            </a:lvl6pPr>
            <a:lvl7pPr marL="2971800" indent="-228600" eaLnBrk="0" fontAlgn="base" hangingPunct="0">
              <a:spcBef>
                <a:spcPct val="0"/>
              </a:spcBef>
              <a:spcAft>
                <a:spcPct val="0"/>
              </a:spcAft>
              <a:defRPr sz="2400">
                <a:solidFill>
                  <a:schemeClr val="tx1"/>
                </a:solidFill>
                <a:latin typeface="Arial" pitchFamily="34" charset="0"/>
              </a:defRPr>
            </a:lvl7pPr>
            <a:lvl8pPr marL="3429000" indent="-228600" eaLnBrk="0" fontAlgn="base" hangingPunct="0">
              <a:spcBef>
                <a:spcPct val="0"/>
              </a:spcBef>
              <a:spcAft>
                <a:spcPct val="0"/>
              </a:spcAft>
              <a:defRPr sz="2400">
                <a:solidFill>
                  <a:schemeClr val="tx1"/>
                </a:solidFill>
                <a:latin typeface="Arial" pitchFamily="34" charset="0"/>
              </a:defRPr>
            </a:lvl8pPr>
            <a:lvl9pPr marL="3886200" indent="-228600" eaLnBrk="0" fontAlgn="base" hangingPunct="0">
              <a:spcBef>
                <a:spcPct val="0"/>
              </a:spcBef>
              <a:spcAft>
                <a:spcPct val="0"/>
              </a:spcAft>
              <a:defRPr sz="2400">
                <a:solidFill>
                  <a:schemeClr val="tx1"/>
                </a:solidFill>
                <a:latin typeface="Arial" pitchFamily="34" charset="0"/>
              </a:defRPr>
            </a:lvl9pPr>
          </a:lstStyle>
          <a:p>
            <a:fld id="{B6DBE56F-A02D-4CE9-B689-9BF4A4EEF218}" type="slidenum">
              <a:rPr lang="en-ZA" sz="1200" smtClean="0">
                <a:solidFill>
                  <a:srgbClr val="000000"/>
                </a:solidFill>
              </a:rPr>
              <a:pPr/>
              <a:t>1</a:t>
            </a:fld>
            <a:endParaRPr lang="en-ZA" sz="1200" smtClean="0">
              <a:solidFill>
                <a:srgbClr val="000000"/>
              </a:solidFill>
            </a:endParaRPr>
          </a:p>
        </p:txBody>
      </p:sp>
      <p:sp>
        <p:nvSpPr>
          <p:cNvPr id="145411" name="Rectangle 2"/>
          <p:cNvSpPr>
            <a:spLocks noGrp="1" noRot="1" noChangeAspect="1" noChangeArrowheads="1" noTextEdit="1"/>
          </p:cNvSpPr>
          <p:nvPr>
            <p:ph type="sldImg"/>
          </p:nvPr>
        </p:nvSpPr>
        <p:spPr>
          <a:ln/>
        </p:spPr>
      </p:sp>
      <p:sp>
        <p:nvSpPr>
          <p:cNvPr id="145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96A6F55-39C5-4F06-AF4F-C6382F95AE11}" type="datetime1">
              <a:rPr lang="en-US">
                <a:solidFill>
                  <a:srgbClr val="000000"/>
                </a:solidFill>
              </a:rPr>
              <a:pPr>
                <a:defRPr/>
              </a:pPr>
              <a:t>1/14/2015</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1B7DD37-D143-4A26-B664-587C2E7C059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34276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4C8B756-2806-4E4E-9793-7A66FCA13A29}" type="datetime1">
              <a:rPr lang="en-US">
                <a:solidFill>
                  <a:srgbClr val="000000"/>
                </a:solidFill>
              </a:rPr>
              <a:pPr>
                <a:defRPr/>
              </a:pPr>
              <a:t>1/14/2015</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8F224B1-A6FE-43DC-8AE9-B455971C671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5706305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97E2293-6E34-4E15-BE1B-19CDC9C98BB6}" type="datetime1">
              <a:rPr lang="en-US">
                <a:solidFill>
                  <a:srgbClr val="000000"/>
                </a:solidFill>
              </a:rPr>
              <a:pPr>
                <a:defRPr/>
              </a:pPr>
              <a:t>1/14/2015</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F302F9B-D318-4C2E-A633-B36A1FC1ECC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306178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85800" y="609600"/>
            <a:ext cx="7772400" cy="5486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7B8AB1B-B8B5-4C2D-937B-E61021A9EAE2}" type="datetime1">
              <a:rPr lang="en-US">
                <a:solidFill>
                  <a:srgbClr val="000000"/>
                </a:solidFill>
              </a:rPr>
              <a:pPr>
                <a:defRPr/>
              </a:pPr>
              <a:t>1/14/2015</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84B45439-8E24-447A-9919-F5E152761D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717138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92C14C0D-17CB-4AD4-BE0E-EBF7DDE03589}" type="datetime1">
              <a:rPr lang="en-US">
                <a:solidFill>
                  <a:srgbClr val="000000"/>
                </a:solidFill>
              </a:rPr>
              <a:pPr>
                <a:defRPr/>
              </a:pPr>
              <a:t>1/14/2015</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7F2755D-AFB1-46E4-BFED-5DD1DE4BDCA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8436336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2E33AF05-2469-4438-948F-30B35332BE62}" type="datetime1">
              <a:rPr lang="en-US">
                <a:solidFill>
                  <a:srgbClr val="000000"/>
                </a:solidFill>
              </a:rPr>
              <a:pPr>
                <a:defRPr/>
              </a:pPr>
              <a:t>1/14/2015</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E2A21B0-CC5F-4CF1-81F1-2A4E578DA6C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2994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4758A4C3-859F-4133-B107-D898D95A8261}" type="datetime1">
              <a:rPr lang="en-US">
                <a:solidFill>
                  <a:srgbClr val="000000"/>
                </a:solidFill>
              </a:rPr>
              <a:pPr>
                <a:defRPr/>
              </a:pPr>
              <a:t>1/14/2015</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088DA9D-EB2C-41C5-BD1D-F199249995F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26511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7BF83886-B5CA-4BE1-B44A-1E7369794406}" type="datetime1">
              <a:rPr lang="en-US">
                <a:solidFill>
                  <a:srgbClr val="000000"/>
                </a:solidFill>
              </a:rPr>
              <a:pPr>
                <a:defRPr/>
              </a:pPr>
              <a:t>1/14/2015</a:t>
            </a:fld>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39A3150-06E0-4960-A8D3-E3810B8C6DE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287057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1855A336-B56C-49E2-BFF1-59B3257EE0EA}" type="datetime1">
              <a:rPr lang="en-US">
                <a:solidFill>
                  <a:srgbClr val="000000"/>
                </a:solidFill>
              </a:rPr>
              <a:pPr>
                <a:defRPr/>
              </a:pPr>
              <a:t>1/14/2015</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A65633A3-8B7A-4351-BFEE-A99ECD4E16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155619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C0A9C380-E5FF-44E6-803C-2872A28403BD}" type="datetime1">
              <a:rPr lang="en-US">
                <a:solidFill>
                  <a:srgbClr val="000000"/>
                </a:solidFill>
              </a:rPr>
              <a:pPr>
                <a:defRPr/>
              </a:pPr>
              <a:t>1/14/2015</a:t>
            </a:fld>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317D8B8-7330-440F-BA21-216C0F3C7AC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078527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583A2214-8BE1-43B9-B348-D362C436FFF9}" type="datetime1">
              <a:rPr lang="en-US">
                <a:solidFill>
                  <a:srgbClr val="000000"/>
                </a:solidFill>
              </a:rPr>
              <a:pPr>
                <a:defRPr/>
              </a:pPr>
              <a:t>1/14/2015</a:t>
            </a:fld>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414BA49-37F5-4B88-977E-540760EE3768}"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527985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D7B164EA-7183-4A96-97D6-B7281E88E058}" type="datetime1">
              <a:rPr lang="en-US">
                <a:solidFill>
                  <a:srgbClr val="000000"/>
                </a:solidFill>
              </a:rPr>
              <a:pPr>
                <a:defRPr/>
              </a:pPr>
              <a:t>1/14/2015</a:t>
            </a:fld>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1E4D384B-B512-4F7E-B374-9909BAA3DD8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10311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9D07273-8383-48B2-A7E3-E0B041FE975A}" type="datetime1">
              <a:rPr lang="en-US">
                <a:solidFill>
                  <a:srgbClr val="000000"/>
                </a:solidFill>
              </a:rPr>
              <a:pPr>
                <a:defRPr/>
              </a:pPr>
              <a:t>1/14/2015</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02B82AE-0B2E-4F40-8347-6135EF14652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923033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BAB929B-2033-4E9C-A80F-A120A942FBBE}" type="datetime1">
              <a:rPr lang="en-US">
                <a:solidFill>
                  <a:srgbClr val="000000"/>
                </a:solidFill>
              </a:rPr>
              <a:pPr>
                <a:defRPr/>
              </a:pPr>
              <a:t>1/14/2015</a:t>
            </a:fld>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4C98A5C-DF17-4DB4-808E-7876190989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1120572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480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pPr eaLnBrk="0" fontAlgn="base" hangingPunct="0">
              <a:spcBef>
                <a:spcPct val="0"/>
              </a:spcBef>
              <a:spcAft>
                <a:spcPct val="0"/>
              </a:spcAft>
              <a:defRPr/>
            </a:pPr>
            <a:fld id="{414D977A-102E-4CA6-BF5F-775AF58C3F5A}" type="datetime1">
              <a:rPr lang="en-US">
                <a:solidFill>
                  <a:srgbClr val="000000"/>
                </a:solidFill>
              </a:rPr>
              <a:pPr eaLnBrk="0" fontAlgn="base" hangingPunct="0">
                <a:spcBef>
                  <a:spcPct val="0"/>
                </a:spcBef>
                <a:spcAft>
                  <a:spcPct val="0"/>
                </a:spcAft>
                <a:defRPr/>
              </a:pPr>
              <a:t>1/14/2015</a:t>
            </a:fld>
            <a:endParaRPr lang="en-US">
              <a:solidFill>
                <a:srgbClr val="000000"/>
              </a:solidFill>
            </a:endParaRPr>
          </a:p>
        </p:txBody>
      </p:sp>
      <p:sp>
        <p:nvSpPr>
          <p:cNvPr id="20480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pPr eaLnBrk="0" fontAlgn="base" hangingPunct="0">
              <a:spcBef>
                <a:spcPct val="0"/>
              </a:spcBef>
              <a:spcAft>
                <a:spcPct val="0"/>
              </a:spcAft>
              <a:defRPr/>
            </a:pPr>
            <a:endParaRPr lang="en-US">
              <a:solidFill>
                <a:srgbClr val="000000"/>
              </a:solidFill>
            </a:endParaRPr>
          </a:p>
        </p:txBody>
      </p:sp>
      <p:sp>
        <p:nvSpPr>
          <p:cNvPr id="20480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pPr eaLnBrk="0" fontAlgn="base" hangingPunct="0">
              <a:spcBef>
                <a:spcPct val="0"/>
              </a:spcBef>
              <a:spcAft>
                <a:spcPct val="0"/>
              </a:spcAft>
              <a:defRPr/>
            </a:pPr>
            <a:fld id="{52718A46-5651-4695-8472-3EF2433C0C2E}"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pic>
        <p:nvPicPr>
          <p:cNvPr id="1031" name="Picture 7"/>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5989638"/>
            <a:ext cx="9158288" cy="868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54996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pitchFamily="18" charset="0"/>
        </a:defRPr>
      </a:lvl2pPr>
      <a:lvl3pPr algn="ctr" rtl="0" eaLnBrk="0" fontAlgn="base" hangingPunct="0">
        <a:spcBef>
          <a:spcPct val="0"/>
        </a:spcBef>
        <a:spcAft>
          <a:spcPct val="0"/>
        </a:spcAft>
        <a:defRPr sz="4400">
          <a:solidFill>
            <a:schemeClr val="tx2"/>
          </a:solidFill>
          <a:latin typeface="Times" pitchFamily="18" charset="0"/>
        </a:defRPr>
      </a:lvl3pPr>
      <a:lvl4pPr algn="ctr" rtl="0" eaLnBrk="0" fontAlgn="base" hangingPunct="0">
        <a:spcBef>
          <a:spcPct val="0"/>
        </a:spcBef>
        <a:spcAft>
          <a:spcPct val="0"/>
        </a:spcAft>
        <a:defRPr sz="4400">
          <a:solidFill>
            <a:schemeClr val="tx2"/>
          </a:solidFill>
          <a:latin typeface="Times" pitchFamily="18" charset="0"/>
        </a:defRPr>
      </a:lvl4pPr>
      <a:lvl5pPr algn="ctr" rtl="0" eaLnBrk="0" fontAlgn="base" hangingPunct="0">
        <a:spcBef>
          <a:spcPct val="0"/>
        </a:spcBef>
        <a:spcAft>
          <a:spcPct val="0"/>
        </a:spcAft>
        <a:defRPr sz="4400">
          <a:solidFill>
            <a:schemeClr val="tx2"/>
          </a:solidFill>
          <a:latin typeface="Times" pitchFamily="18" charset="0"/>
        </a:defRPr>
      </a:lvl5pPr>
      <a:lvl6pPr marL="457200" algn="ctr" rtl="0" fontAlgn="base">
        <a:spcBef>
          <a:spcPct val="0"/>
        </a:spcBef>
        <a:spcAft>
          <a:spcPct val="0"/>
        </a:spcAft>
        <a:defRPr sz="4400">
          <a:solidFill>
            <a:schemeClr val="tx2"/>
          </a:solidFill>
          <a:latin typeface="Times" pitchFamily="18" charset="0"/>
        </a:defRPr>
      </a:lvl6pPr>
      <a:lvl7pPr marL="914400" algn="ctr" rtl="0" fontAlgn="base">
        <a:spcBef>
          <a:spcPct val="0"/>
        </a:spcBef>
        <a:spcAft>
          <a:spcPct val="0"/>
        </a:spcAft>
        <a:defRPr sz="4400">
          <a:solidFill>
            <a:schemeClr val="tx2"/>
          </a:solidFill>
          <a:latin typeface="Times" pitchFamily="18" charset="0"/>
        </a:defRPr>
      </a:lvl7pPr>
      <a:lvl8pPr marL="1371600" algn="ctr" rtl="0" fontAlgn="base">
        <a:spcBef>
          <a:spcPct val="0"/>
        </a:spcBef>
        <a:spcAft>
          <a:spcPct val="0"/>
        </a:spcAft>
        <a:defRPr sz="4400">
          <a:solidFill>
            <a:schemeClr val="tx2"/>
          </a:solidFill>
          <a:latin typeface="Times" pitchFamily="18" charset="0"/>
        </a:defRPr>
      </a:lvl8pPr>
      <a:lvl9pPr marL="1828800" algn="ctr" rtl="0" fontAlgn="base">
        <a:spcBef>
          <a:spcPct val="0"/>
        </a:spcBef>
        <a:spcAft>
          <a:spcPct val="0"/>
        </a:spcAft>
        <a:defRPr sz="4400">
          <a:solidFill>
            <a:schemeClr val="tx2"/>
          </a:solidFill>
          <a:latin typeface="Times"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idx="4294967295"/>
          </p:nvPr>
        </p:nvSpPr>
        <p:spPr>
          <a:xfrm>
            <a:off x="289983" y="457200"/>
            <a:ext cx="8405812" cy="2693988"/>
          </a:xfrm>
        </p:spPr>
        <p:txBody>
          <a:bodyPr>
            <a:normAutofit fontScale="90000"/>
          </a:bodyPr>
          <a:lstStyle/>
          <a:p>
            <a:pPr eaLnBrk="1" fontAlgn="auto" hangingPunct="1">
              <a:spcAft>
                <a:spcPts val="0"/>
              </a:spcAft>
              <a:defRPr/>
            </a:pPr>
            <a:r>
              <a:rPr lang="en-US" sz="3100" b="1" dirty="0" smtClean="0">
                <a:solidFill>
                  <a:schemeClr val="tx1"/>
                </a:solidFill>
                <a:latin typeface="Calibri" pitchFamily="34" charset="0"/>
                <a:cs typeface="Calibri" pitchFamily="34" charset="0"/>
              </a:rPr>
              <a:t>Resolutions </a:t>
            </a:r>
            <a:r>
              <a:rPr lang="en-US" sz="3100" b="1" dirty="0">
                <a:solidFill>
                  <a:schemeClr val="tx1"/>
                </a:solidFill>
                <a:latin typeface="Calibri" pitchFamily="34" charset="0"/>
                <a:cs typeface="Calibri" pitchFamily="34" charset="0"/>
              </a:rPr>
              <a:t>of the </a:t>
            </a:r>
            <a:r>
              <a:rPr lang="en-US" sz="3100" b="1" dirty="0" smtClean="0">
                <a:solidFill>
                  <a:schemeClr val="tx1"/>
                </a:solidFill>
                <a:latin typeface="Calibri" pitchFamily="34" charset="0"/>
                <a:cs typeface="Calibri" pitchFamily="34" charset="0"/>
              </a:rPr>
              <a:t/>
            </a:r>
            <a:br>
              <a:rPr lang="en-US" sz="3100" b="1" dirty="0" smtClean="0">
                <a:solidFill>
                  <a:schemeClr val="tx1"/>
                </a:solidFill>
                <a:latin typeface="Calibri" pitchFamily="34" charset="0"/>
                <a:cs typeface="Calibri" pitchFamily="34" charset="0"/>
              </a:rPr>
            </a:br>
            <a:r>
              <a:rPr lang="en-US" sz="3100" b="1" dirty="0" smtClean="0">
                <a:solidFill>
                  <a:schemeClr val="tx1"/>
                </a:solidFill>
                <a:latin typeface="Calibri" pitchFamily="34" charset="0"/>
                <a:cs typeface="Calibri" pitchFamily="34" charset="0"/>
              </a:rPr>
              <a:t>4</a:t>
            </a:r>
            <a:r>
              <a:rPr lang="en-US" sz="3100" b="1" baseline="30000" dirty="0" smtClean="0">
                <a:solidFill>
                  <a:schemeClr val="tx1"/>
                </a:solidFill>
                <a:latin typeface="Calibri" pitchFamily="34" charset="0"/>
                <a:cs typeface="Calibri" pitchFamily="34" charset="0"/>
              </a:rPr>
              <a:t>th</a:t>
            </a:r>
            <a:r>
              <a:rPr lang="en-US" sz="3100" b="1" dirty="0" smtClean="0">
                <a:solidFill>
                  <a:schemeClr val="tx1"/>
                </a:solidFill>
                <a:latin typeface="Calibri" pitchFamily="34" charset="0"/>
                <a:cs typeface="Calibri" pitchFamily="34" charset="0"/>
              </a:rPr>
              <a:t> Expanded Public Works Programme Summit </a:t>
            </a:r>
            <a:r>
              <a:rPr lang="en-US" sz="900" b="1" dirty="0" smtClean="0">
                <a:solidFill>
                  <a:schemeClr val="tx1"/>
                </a:solidFill>
                <a:latin typeface="Calibri" pitchFamily="34" charset="0"/>
                <a:cs typeface="Calibri" pitchFamily="34" charset="0"/>
              </a:rPr>
              <a:t/>
            </a:r>
            <a:br>
              <a:rPr lang="en-US" sz="900" b="1" dirty="0" smtClean="0">
                <a:solidFill>
                  <a:schemeClr val="tx1"/>
                </a:solidFill>
                <a:latin typeface="Calibri" pitchFamily="34" charset="0"/>
                <a:cs typeface="Calibri" pitchFamily="34" charset="0"/>
              </a:rPr>
            </a:br>
            <a:r>
              <a:rPr lang="en-US" sz="900" b="1" dirty="0" smtClean="0">
                <a:solidFill>
                  <a:schemeClr val="tx1"/>
                </a:solidFill>
                <a:latin typeface="Calibri" pitchFamily="34" charset="0"/>
                <a:cs typeface="Calibri" pitchFamily="34" charset="0"/>
              </a:rPr>
              <a:t/>
            </a:r>
            <a:br>
              <a:rPr lang="en-US" sz="900" b="1" dirty="0" smtClean="0">
                <a:solidFill>
                  <a:schemeClr val="tx1"/>
                </a:solidFill>
                <a:latin typeface="Calibri" pitchFamily="34" charset="0"/>
                <a:cs typeface="Calibri" pitchFamily="34" charset="0"/>
              </a:rPr>
            </a:br>
            <a:r>
              <a:rPr lang="en-US" sz="900" b="1" smtClean="0">
                <a:solidFill>
                  <a:schemeClr val="tx1"/>
                </a:solidFill>
                <a:latin typeface="Calibri" pitchFamily="34" charset="0"/>
                <a:cs typeface="Calibri" pitchFamily="34" charset="0"/>
              </a:rPr>
              <a:t/>
            </a:r>
            <a:br>
              <a:rPr lang="en-US" sz="900" b="1" smtClean="0">
                <a:solidFill>
                  <a:schemeClr val="tx1"/>
                </a:solidFill>
                <a:latin typeface="Calibri" pitchFamily="34" charset="0"/>
                <a:cs typeface="Calibri" pitchFamily="34" charset="0"/>
              </a:rPr>
            </a:br>
            <a:r>
              <a:rPr lang="en-US" sz="2700" smtClean="0">
                <a:solidFill>
                  <a:schemeClr val="tx1"/>
                </a:solidFill>
                <a:latin typeface="Calibri" pitchFamily="34" charset="0"/>
                <a:cs typeface="Calibri" pitchFamily="34" charset="0"/>
              </a:rPr>
              <a:t>27 – </a:t>
            </a:r>
            <a:r>
              <a:rPr lang="en-US" sz="2700" dirty="0">
                <a:solidFill>
                  <a:schemeClr val="tx1"/>
                </a:solidFill>
                <a:latin typeface="Calibri" pitchFamily="34" charset="0"/>
                <a:cs typeface="Calibri" pitchFamily="34" charset="0"/>
              </a:rPr>
              <a:t>28 November 2014 St</a:t>
            </a:r>
            <a:r>
              <a:rPr lang="en-US" sz="2700" dirty="0" smtClean="0">
                <a:solidFill>
                  <a:schemeClr val="tx1"/>
                </a:solidFill>
                <a:latin typeface="Calibri" pitchFamily="34" charset="0"/>
                <a:cs typeface="Calibri" pitchFamily="34" charset="0"/>
              </a:rPr>
              <a:t>. Georges Hotel, Irene</a:t>
            </a:r>
            <a:br>
              <a:rPr lang="en-US" sz="2700" dirty="0" smtClean="0">
                <a:solidFill>
                  <a:schemeClr val="tx1"/>
                </a:solidFill>
                <a:latin typeface="Calibri" pitchFamily="34" charset="0"/>
                <a:cs typeface="Calibri" pitchFamily="34" charset="0"/>
              </a:rPr>
            </a:br>
            <a:r>
              <a:rPr lang="en-US" sz="1800" b="1" dirty="0" smtClean="0">
                <a:solidFill>
                  <a:schemeClr val="tx1"/>
                </a:solidFill>
                <a:latin typeface="Calibri" pitchFamily="34" charset="0"/>
                <a:cs typeface="Calibri" pitchFamily="34" charset="0"/>
              </a:rPr>
              <a:t/>
            </a:r>
            <a:br>
              <a:rPr lang="en-US" sz="1800" b="1" dirty="0" smtClean="0">
                <a:solidFill>
                  <a:schemeClr val="tx1"/>
                </a:solidFill>
                <a:latin typeface="Calibri" pitchFamily="34" charset="0"/>
                <a:cs typeface="Calibri" pitchFamily="34" charset="0"/>
              </a:rPr>
            </a:br>
            <a:r>
              <a:rPr lang="en-US" sz="3100" b="1" dirty="0" smtClean="0">
                <a:solidFill>
                  <a:schemeClr val="tx1"/>
                </a:solidFill>
                <a:latin typeface="Calibri" pitchFamily="34" charset="0"/>
                <a:cs typeface="Calibri" pitchFamily="34" charset="0"/>
              </a:rPr>
              <a:t>Mr Stanley Henderson</a:t>
            </a:r>
            <a:br>
              <a:rPr lang="en-US" sz="3100" b="1" dirty="0" smtClean="0">
                <a:solidFill>
                  <a:schemeClr val="tx1"/>
                </a:solidFill>
                <a:latin typeface="Calibri" pitchFamily="34" charset="0"/>
                <a:cs typeface="Calibri" pitchFamily="34" charset="0"/>
              </a:rPr>
            </a:br>
            <a:r>
              <a:rPr lang="en-US" sz="3100" b="1" dirty="0" smtClean="0">
                <a:solidFill>
                  <a:schemeClr val="tx1"/>
                </a:solidFill>
                <a:latin typeface="Calibri" pitchFamily="34" charset="0"/>
                <a:cs typeface="Calibri" pitchFamily="34" charset="0"/>
              </a:rPr>
              <a:t>DDG: EPWP</a:t>
            </a:r>
            <a:endParaRPr lang="en-US" sz="2400" b="1" dirty="0" smtClean="0">
              <a:solidFill>
                <a:schemeClr val="tx1"/>
              </a:solidFill>
            </a:endParaRPr>
          </a:p>
        </p:txBody>
      </p:sp>
      <p:sp>
        <p:nvSpPr>
          <p:cNvPr id="48131" name="Line 4"/>
          <p:cNvSpPr>
            <a:spLocks noChangeShapeType="1"/>
          </p:cNvSpPr>
          <p:nvPr/>
        </p:nvSpPr>
        <p:spPr bwMode="auto">
          <a:xfrm>
            <a:off x="323850" y="3500438"/>
            <a:ext cx="8439150" cy="4762"/>
          </a:xfrm>
          <a:prstGeom prst="line">
            <a:avLst/>
          </a:prstGeom>
          <a:noFill/>
          <a:ln w="28575">
            <a:solidFill>
              <a:srgbClr val="FF99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8132" name="Picture 6" descr="EPWP letterhead temp-1_20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87463" y="3756025"/>
            <a:ext cx="6769100" cy="1243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3" name="Picture 13" descr="63-IMG_6286.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2916238" y="5013325"/>
            <a:ext cx="3527425" cy="1844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48134" name="Picture 4" descr="14-EPWP-008252.jp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5013325"/>
            <a:ext cx="2916238" cy="1844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48135" name="Picture 5" descr="30 EPWP-ECD- CRECH-009818.jp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6189663" y="5013325"/>
            <a:ext cx="2954337" cy="18446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4" name="Slide Number Placeholder 3"/>
          <p:cNvSpPr>
            <a:spLocks noGrp="1"/>
          </p:cNvSpPr>
          <p:nvPr>
            <p:ph type="sldNum" sz="quarter" idx="12"/>
          </p:nvPr>
        </p:nvSpPr>
        <p:spPr/>
        <p:txBody>
          <a:bodyPr/>
          <a:lstStyle/>
          <a:p>
            <a:pPr>
              <a:defRPr/>
            </a:pPr>
            <a:fld id="{7976AEBF-0B26-4A34-91C6-267031CCBF59}" type="slidenum">
              <a:rPr lang="en-US" smtClean="0"/>
              <a:pPr>
                <a:defRPr/>
              </a:pPr>
              <a:t>1</a:t>
            </a:fld>
            <a:endParaRPr lang="en-US"/>
          </a:p>
        </p:txBody>
      </p:sp>
    </p:spTree>
    <p:extLst>
      <p:ext uri="{BB962C8B-B14F-4D97-AF65-F5344CB8AC3E}">
        <p14:creationId xmlns:p14="http://schemas.microsoft.com/office/powerpoint/2010/main" val="2082412216"/>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b="1" dirty="0" smtClean="0">
                <a:latin typeface="Calibri" pitchFamily="34" charset="0"/>
              </a:rPr>
              <a:t>Resolution 9</a:t>
            </a:r>
            <a:endParaRPr lang="en-GB" b="1" dirty="0">
              <a:latin typeface="Calibri" pitchFamily="34" charset="0"/>
            </a:endParaRPr>
          </a:p>
        </p:txBody>
      </p:sp>
      <p:sp>
        <p:nvSpPr>
          <p:cNvPr id="3" name="Content Placeholder 2"/>
          <p:cNvSpPr>
            <a:spLocks noGrp="1"/>
          </p:cNvSpPr>
          <p:nvPr>
            <p:ph idx="1"/>
          </p:nvPr>
        </p:nvSpPr>
        <p:spPr>
          <a:xfrm>
            <a:off x="762000" y="1295400"/>
            <a:ext cx="7772400" cy="4419600"/>
          </a:xfrm>
        </p:spPr>
        <p:txBody>
          <a:bodyPr/>
          <a:lstStyle/>
          <a:p>
            <a:pPr lvl="0" algn="just">
              <a:buClr>
                <a:srgbClr val="FFC000"/>
              </a:buClr>
              <a:buFont typeface="Wingdings" pitchFamily="2" charset="2"/>
              <a:buChar char="q"/>
            </a:pPr>
            <a:r>
              <a:rPr lang="en-GB" dirty="0" smtClean="0">
                <a:latin typeface="Calibri" pitchFamily="34" charset="0"/>
              </a:rPr>
              <a:t>The Summit resolves that the National Department of Public Works and all lead sector departments should continue to provide technical support to all spheres of government to promote the implementation of the EPWP in the use of labour-intensive methods, promotion of community involvement, sustainable livelihoods, and convergence.</a:t>
            </a:r>
            <a:endParaRPr lang="en-GB" dirty="0">
              <a:latin typeface="Calibri" pitchFamily="34" charset="0"/>
            </a:endParaRPr>
          </a:p>
        </p:txBody>
      </p:sp>
    </p:spTree>
    <p:extLst>
      <p:ext uri="{BB962C8B-B14F-4D97-AF65-F5344CB8AC3E}">
        <p14:creationId xmlns:p14="http://schemas.microsoft.com/office/powerpoint/2010/main" val="37352655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b="1" dirty="0" smtClean="0">
                <a:latin typeface="Calibri" pitchFamily="34" charset="0"/>
              </a:rPr>
              <a:t>Resolution 10 </a:t>
            </a:r>
            <a:endParaRPr lang="en-GB" b="1" dirty="0">
              <a:latin typeface="Calibri" pitchFamily="34" charset="0"/>
            </a:endParaRPr>
          </a:p>
        </p:txBody>
      </p:sp>
      <p:sp>
        <p:nvSpPr>
          <p:cNvPr id="3" name="Content Placeholder 2"/>
          <p:cNvSpPr>
            <a:spLocks noGrp="1"/>
          </p:cNvSpPr>
          <p:nvPr>
            <p:ph idx="1"/>
          </p:nvPr>
        </p:nvSpPr>
        <p:spPr>
          <a:xfrm>
            <a:off x="762000" y="1295400"/>
            <a:ext cx="7772400" cy="4419600"/>
          </a:xfrm>
        </p:spPr>
        <p:txBody>
          <a:bodyPr/>
          <a:lstStyle/>
          <a:p>
            <a:pPr lvl="0" algn="just">
              <a:buClr>
                <a:srgbClr val="FFC000"/>
              </a:buClr>
              <a:buFont typeface="Wingdings" pitchFamily="2" charset="2"/>
              <a:buChar char="q"/>
            </a:pPr>
            <a:r>
              <a:rPr lang="en-US" dirty="0">
                <a:latin typeface="Calibri" pitchFamily="34" charset="0"/>
              </a:rPr>
              <a:t>The Summit resolves that the National Department of Public Works will continue to strengthen the coordination between municipalities, NPOs and implementing agents so as to promote the implementation of the Non-State Sector.</a:t>
            </a:r>
            <a:endParaRPr lang="en-GB" dirty="0">
              <a:latin typeface="Calibri" pitchFamily="34" charset="0"/>
            </a:endParaRPr>
          </a:p>
        </p:txBody>
      </p:sp>
    </p:spTree>
    <p:extLst>
      <p:ext uri="{BB962C8B-B14F-4D97-AF65-F5344CB8AC3E}">
        <p14:creationId xmlns:p14="http://schemas.microsoft.com/office/powerpoint/2010/main" val="38769709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914400"/>
            <a:ext cx="7772400" cy="4419600"/>
          </a:xfrm>
        </p:spPr>
        <p:txBody>
          <a:bodyPr anchor="ctr"/>
          <a:lstStyle/>
          <a:p>
            <a:pPr marL="0" lvl="0" indent="0" algn="ctr">
              <a:buClr>
                <a:srgbClr val="FFC000"/>
              </a:buClr>
              <a:buNone/>
            </a:pPr>
            <a:r>
              <a:rPr lang="en-US" sz="9600" b="1" dirty="0" smtClean="0">
                <a:latin typeface="Calibri" pitchFamily="34" charset="0"/>
              </a:rPr>
              <a:t>Thank You</a:t>
            </a:r>
            <a:endParaRPr lang="en-GB" sz="9600" b="1" dirty="0">
              <a:latin typeface="Calibri" pitchFamily="34" charset="0"/>
            </a:endParaRPr>
          </a:p>
        </p:txBody>
      </p:sp>
    </p:spTree>
    <p:extLst>
      <p:ext uri="{BB962C8B-B14F-4D97-AF65-F5344CB8AC3E}">
        <p14:creationId xmlns:p14="http://schemas.microsoft.com/office/powerpoint/2010/main" val="1554089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b="1" dirty="0" smtClean="0">
                <a:latin typeface="Calibri" pitchFamily="34" charset="0"/>
              </a:rPr>
              <a:t>Resolution 1</a:t>
            </a:r>
            <a:endParaRPr lang="en-GB" b="1" dirty="0">
              <a:latin typeface="Calibri" pitchFamily="34" charset="0"/>
            </a:endParaRPr>
          </a:p>
        </p:txBody>
      </p:sp>
      <p:sp>
        <p:nvSpPr>
          <p:cNvPr id="3" name="Content Placeholder 2"/>
          <p:cNvSpPr>
            <a:spLocks noGrp="1"/>
          </p:cNvSpPr>
          <p:nvPr>
            <p:ph idx="1"/>
          </p:nvPr>
        </p:nvSpPr>
        <p:spPr>
          <a:xfrm>
            <a:off x="762000" y="1295400"/>
            <a:ext cx="7772400" cy="4419600"/>
          </a:xfrm>
        </p:spPr>
        <p:txBody>
          <a:bodyPr/>
          <a:lstStyle/>
          <a:p>
            <a:pPr lvl="0" algn="just">
              <a:buClr>
                <a:srgbClr val="FFC000"/>
              </a:buClr>
              <a:buFont typeface="Wingdings" pitchFamily="2" charset="2"/>
              <a:buChar char="q"/>
            </a:pPr>
            <a:r>
              <a:rPr lang="en-US" dirty="0">
                <a:latin typeface="Calibri" pitchFamily="34" charset="0"/>
              </a:rPr>
              <a:t>The Summit notes progress made in signing of protocols for EPWP phase 3</a:t>
            </a:r>
            <a:r>
              <a:rPr lang="en-US" dirty="0" smtClean="0">
                <a:latin typeface="Calibri" pitchFamily="34" charset="0"/>
              </a:rPr>
              <a:t>.</a:t>
            </a:r>
          </a:p>
          <a:p>
            <a:pPr lvl="0" algn="just">
              <a:buClr>
                <a:srgbClr val="FFC000"/>
              </a:buClr>
              <a:buFont typeface="Wingdings" pitchFamily="2" charset="2"/>
              <a:buChar char="q"/>
            </a:pPr>
            <a:r>
              <a:rPr lang="en-US" dirty="0" smtClean="0">
                <a:latin typeface="Calibri" pitchFamily="34" charset="0"/>
              </a:rPr>
              <a:t>The </a:t>
            </a:r>
            <a:r>
              <a:rPr lang="en-US" dirty="0">
                <a:latin typeface="Calibri" pitchFamily="34" charset="0"/>
              </a:rPr>
              <a:t>Summit resolves that all protocols should be signed by the 30</a:t>
            </a:r>
            <a:r>
              <a:rPr lang="en-US" baseline="30000" dirty="0">
                <a:latin typeface="Calibri" pitchFamily="34" charset="0"/>
              </a:rPr>
              <a:t>th</a:t>
            </a:r>
            <a:r>
              <a:rPr lang="en-US" dirty="0">
                <a:latin typeface="Calibri" pitchFamily="34" charset="0"/>
              </a:rPr>
              <a:t> June 2015. </a:t>
            </a:r>
            <a:endParaRPr lang="en-US" dirty="0" smtClean="0">
              <a:latin typeface="Calibri" pitchFamily="34" charset="0"/>
            </a:endParaRPr>
          </a:p>
          <a:p>
            <a:pPr lvl="0" algn="just">
              <a:buClr>
                <a:srgbClr val="FFC000"/>
              </a:buClr>
              <a:buFont typeface="Wingdings" pitchFamily="2" charset="2"/>
              <a:buChar char="q"/>
            </a:pPr>
            <a:r>
              <a:rPr lang="en-US" dirty="0" smtClean="0">
                <a:latin typeface="Calibri" pitchFamily="34" charset="0"/>
              </a:rPr>
              <a:t>Progress </a:t>
            </a:r>
            <a:r>
              <a:rPr lang="en-US" dirty="0">
                <a:latin typeface="Calibri" pitchFamily="34" charset="0"/>
              </a:rPr>
              <a:t>on implementation of protocols agreements should be monitored and sent to municipal councils on a quarterly basis</a:t>
            </a:r>
            <a:r>
              <a:rPr lang="en-US" dirty="0" smtClean="0">
                <a:latin typeface="Calibri" pitchFamily="34" charset="0"/>
              </a:rPr>
              <a:t>.</a:t>
            </a:r>
            <a:endParaRPr lang="en-GB" dirty="0">
              <a:latin typeface="Calibri" pitchFamily="34" charset="0"/>
            </a:endParaRPr>
          </a:p>
        </p:txBody>
      </p:sp>
    </p:spTree>
    <p:extLst>
      <p:ext uri="{BB962C8B-B14F-4D97-AF65-F5344CB8AC3E}">
        <p14:creationId xmlns:p14="http://schemas.microsoft.com/office/powerpoint/2010/main" val="3129726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b="1" dirty="0" smtClean="0">
                <a:latin typeface="Calibri" pitchFamily="34" charset="0"/>
              </a:rPr>
              <a:t>Resolution 2</a:t>
            </a:r>
            <a:endParaRPr lang="en-GB" b="1" dirty="0">
              <a:latin typeface="Calibri" pitchFamily="34" charset="0"/>
            </a:endParaRPr>
          </a:p>
        </p:txBody>
      </p:sp>
      <p:sp>
        <p:nvSpPr>
          <p:cNvPr id="3" name="Content Placeholder 2"/>
          <p:cNvSpPr>
            <a:spLocks noGrp="1"/>
          </p:cNvSpPr>
          <p:nvPr>
            <p:ph idx="1"/>
          </p:nvPr>
        </p:nvSpPr>
        <p:spPr>
          <a:xfrm>
            <a:off x="762000" y="1295400"/>
            <a:ext cx="7772400" cy="4419600"/>
          </a:xfrm>
        </p:spPr>
        <p:txBody>
          <a:bodyPr/>
          <a:lstStyle/>
          <a:p>
            <a:pPr lvl="0" algn="just">
              <a:buClr>
                <a:srgbClr val="FFC000"/>
              </a:buClr>
              <a:buFont typeface="Wingdings" pitchFamily="2" charset="2"/>
              <a:buChar char="q"/>
            </a:pPr>
            <a:r>
              <a:rPr lang="en-US" dirty="0" smtClean="0">
                <a:latin typeface="Calibri" pitchFamily="34" charset="0"/>
              </a:rPr>
              <a:t>The </a:t>
            </a:r>
            <a:r>
              <a:rPr lang="en-US" dirty="0">
                <a:latin typeface="Calibri" pitchFamily="34" charset="0"/>
              </a:rPr>
              <a:t>Summit notes progress made on development of EPWP municipal policies. </a:t>
            </a:r>
            <a:endParaRPr lang="en-US" dirty="0" smtClean="0">
              <a:latin typeface="Calibri" pitchFamily="34" charset="0"/>
            </a:endParaRPr>
          </a:p>
          <a:p>
            <a:pPr lvl="0" algn="just">
              <a:buClr>
                <a:srgbClr val="FFC000"/>
              </a:buClr>
              <a:buFont typeface="Wingdings" pitchFamily="2" charset="2"/>
              <a:buChar char="q"/>
            </a:pPr>
            <a:r>
              <a:rPr lang="en-US" dirty="0" smtClean="0">
                <a:latin typeface="Calibri" pitchFamily="34" charset="0"/>
              </a:rPr>
              <a:t>The </a:t>
            </a:r>
            <a:r>
              <a:rPr lang="en-US" dirty="0">
                <a:latin typeface="Calibri" pitchFamily="34" charset="0"/>
              </a:rPr>
              <a:t>Summit resolves that all EPWP municipal policies should be endorsed by 30th June 2015</a:t>
            </a:r>
            <a:r>
              <a:rPr lang="en-US" dirty="0" smtClean="0">
                <a:latin typeface="Calibri" pitchFamily="34" charset="0"/>
              </a:rPr>
              <a:t>.</a:t>
            </a:r>
          </a:p>
          <a:p>
            <a:pPr lvl="0" algn="just">
              <a:buClr>
                <a:srgbClr val="FFC000"/>
              </a:buClr>
              <a:buFont typeface="Wingdings" pitchFamily="2" charset="2"/>
              <a:buChar char="q"/>
            </a:pPr>
            <a:r>
              <a:rPr lang="en-US" dirty="0" smtClean="0">
                <a:latin typeface="Calibri" pitchFamily="34" charset="0"/>
              </a:rPr>
              <a:t>The </a:t>
            </a:r>
            <a:r>
              <a:rPr lang="en-US" dirty="0">
                <a:latin typeface="Calibri" pitchFamily="34" charset="0"/>
              </a:rPr>
              <a:t>National Department of Public Works will provide technical support to Municipalities in this regard.</a:t>
            </a:r>
            <a:endParaRPr lang="en-GB" dirty="0">
              <a:latin typeface="Calibri" pitchFamily="34" charset="0"/>
            </a:endParaRPr>
          </a:p>
        </p:txBody>
      </p:sp>
    </p:spTree>
    <p:extLst>
      <p:ext uri="{BB962C8B-B14F-4D97-AF65-F5344CB8AC3E}">
        <p14:creationId xmlns:p14="http://schemas.microsoft.com/office/powerpoint/2010/main" val="16915823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b="1" dirty="0" smtClean="0">
                <a:latin typeface="Calibri" pitchFamily="34" charset="0"/>
              </a:rPr>
              <a:t>Resolution 3</a:t>
            </a:r>
            <a:endParaRPr lang="en-GB" b="1" dirty="0">
              <a:latin typeface="Calibri" pitchFamily="34" charset="0"/>
            </a:endParaRPr>
          </a:p>
        </p:txBody>
      </p:sp>
      <p:sp>
        <p:nvSpPr>
          <p:cNvPr id="3" name="Content Placeholder 2"/>
          <p:cNvSpPr>
            <a:spLocks noGrp="1"/>
          </p:cNvSpPr>
          <p:nvPr>
            <p:ph idx="1"/>
          </p:nvPr>
        </p:nvSpPr>
        <p:spPr>
          <a:xfrm>
            <a:off x="762000" y="1295400"/>
            <a:ext cx="7772400" cy="4419600"/>
          </a:xfrm>
        </p:spPr>
        <p:txBody>
          <a:bodyPr/>
          <a:lstStyle/>
          <a:p>
            <a:pPr lvl="0" algn="just">
              <a:buClr>
                <a:srgbClr val="FFC000"/>
              </a:buClr>
              <a:buFont typeface="Wingdings" pitchFamily="2" charset="2"/>
              <a:buChar char="q"/>
            </a:pPr>
            <a:r>
              <a:rPr lang="en-US" dirty="0" smtClean="0">
                <a:latin typeface="Calibri" pitchFamily="34" charset="0"/>
              </a:rPr>
              <a:t>The </a:t>
            </a:r>
            <a:r>
              <a:rPr lang="en-US" dirty="0">
                <a:latin typeface="Calibri" pitchFamily="34" charset="0"/>
              </a:rPr>
              <a:t>Summit notes the progress made in appointing dedicated officials by municipalities at appropriate level of seniority for EPWP. </a:t>
            </a:r>
            <a:endParaRPr lang="en-US" dirty="0" smtClean="0">
              <a:latin typeface="Calibri" pitchFamily="34" charset="0"/>
            </a:endParaRPr>
          </a:p>
          <a:p>
            <a:pPr lvl="0" algn="just">
              <a:buClr>
                <a:srgbClr val="FFC000"/>
              </a:buClr>
              <a:buFont typeface="Wingdings" pitchFamily="2" charset="2"/>
              <a:buChar char="q"/>
            </a:pPr>
            <a:r>
              <a:rPr lang="en-US" dirty="0" smtClean="0">
                <a:latin typeface="Calibri" pitchFamily="34" charset="0"/>
              </a:rPr>
              <a:t>The </a:t>
            </a:r>
            <a:r>
              <a:rPr lang="en-US" dirty="0">
                <a:latin typeface="Calibri" pitchFamily="34" charset="0"/>
              </a:rPr>
              <a:t>Summit resolves that all spheres of government should ensure that there is dedicated capacity to coordinate and implement EPWP. </a:t>
            </a:r>
            <a:endParaRPr lang="en-GB" dirty="0">
              <a:latin typeface="Calibri" pitchFamily="34" charset="0"/>
            </a:endParaRPr>
          </a:p>
        </p:txBody>
      </p:sp>
    </p:spTree>
    <p:extLst>
      <p:ext uri="{BB962C8B-B14F-4D97-AF65-F5344CB8AC3E}">
        <p14:creationId xmlns:p14="http://schemas.microsoft.com/office/powerpoint/2010/main" val="18672067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b="1" dirty="0" smtClean="0">
                <a:latin typeface="Calibri" pitchFamily="34" charset="0"/>
              </a:rPr>
              <a:t>Resolution 4</a:t>
            </a:r>
            <a:endParaRPr lang="en-GB" b="1" dirty="0">
              <a:latin typeface="Calibri" pitchFamily="34" charset="0"/>
            </a:endParaRPr>
          </a:p>
        </p:txBody>
      </p:sp>
      <p:sp>
        <p:nvSpPr>
          <p:cNvPr id="3" name="Content Placeholder 2"/>
          <p:cNvSpPr>
            <a:spLocks noGrp="1"/>
          </p:cNvSpPr>
          <p:nvPr>
            <p:ph idx="1"/>
          </p:nvPr>
        </p:nvSpPr>
        <p:spPr>
          <a:xfrm>
            <a:off x="762000" y="1295400"/>
            <a:ext cx="7772400" cy="4419600"/>
          </a:xfrm>
        </p:spPr>
        <p:txBody>
          <a:bodyPr/>
          <a:lstStyle/>
          <a:p>
            <a:pPr lvl="0" algn="just">
              <a:buClr>
                <a:srgbClr val="FFC000"/>
              </a:buClr>
              <a:buFont typeface="Wingdings" pitchFamily="2" charset="2"/>
              <a:buChar char="q"/>
            </a:pPr>
            <a:r>
              <a:rPr lang="en-US" dirty="0" smtClean="0">
                <a:latin typeface="Calibri" pitchFamily="34" charset="0"/>
              </a:rPr>
              <a:t>The </a:t>
            </a:r>
            <a:r>
              <a:rPr lang="en-US" dirty="0">
                <a:latin typeface="Calibri" pitchFamily="34" charset="0"/>
              </a:rPr>
              <a:t>Summit notes progress made in the establishment of District </a:t>
            </a:r>
            <a:r>
              <a:rPr lang="en-US" dirty="0" smtClean="0">
                <a:latin typeface="Calibri" pitchFamily="34" charset="0"/>
              </a:rPr>
              <a:t>Forums.</a:t>
            </a:r>
          </a:p>
          <a:p>
            <a:pPr lvl="0" algn="just">
              <a:buClr>
                <a:srgbClr val="FFC000"/>
              </a:buClr>
              <a:buFont typeface="Wingdings" pitchFamily="2" charset="2"/>
              <a:buChar char="q"/>
            </a:pPr>
            <a:r>
              <a:rPr lang="en-US" dirty="0" smtClean="0">
                <a:latin typeface="Calibri" pitchFamily="34" charset="0"/>
              </a:rPr>
              <a:t>The Summit </a:t>
            </a:r>
            <a:r>
              <a:rPr lang="en-US" dirty="0">
                <a:latin typeface="Calibri" pitchFamily="34" charset="0"/>
              </a:rPr>
              <a:t>resolves that EPWP district forums or similar structures should meet on a regular basis, at least quarterly. </a:t>
            </a:r>
            <a:endParaRPr lang="en-GB" dirty="0">
              <a:latin typeface="Calibri" pitchFamily="34" charset="0"/>
            </a:endParaRPr>
          </a:p>
        </p:txBody>
      </p:sp>
    </p:spTree>
    <p:extLst>
      <p:ext uri="{BB962C8B-B14F-4D97-AF65-F5344CB8AC3E}">
        <p14:creationId xmlns:p14="http://schemas.microsoft.com/office/powerpoint/2010/main" val="34967972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b="1" dirty="0" smtClean="0">
                <a:latin typeface="Calibri" pitchFamily="34" charset="0"/>
              </a:rPr>
              <a:t>Resolution 5 </a:t>
            </a:r>
            <a:endParaRPr lang="en-GB" b="1" dirty="0">
              <a:latin typeface="Calibri" pitchFamily="34" charset="0"/>
            </a:endParaRPr>
          </a:p>
        </p:txBody>
      </p:sp>
      <p:sp>
        <p:nvSpPr>
          <p:cNvPr id="3" name="Content Placeholder 2"/>
          <p:cNvSpPr>
            <a:spLocks noGrp="1"/>
          </p:cNvSpPr>
          <p:nvPr>
            <p:ph idx="1"/>
          </p:nvPr>
        </p:nvSpPr>
        <p:spPr>
          <a:xfrm>
            <a:off x="762000" y="1295400"/>
            <a:ext cx="7772400" cy="4419600"/>
          </a:xfrm>
        </p:spPr>
        <p:txBody>
          <a:bodyPr/>
          <a:lstStyle/>
          <a:p>
            <a:pPr lvl="0" algn="just">
              <a:buClr>
                <a:srgbClr val="FFC000"/>
              </a:buClr>
              <a:buFont typeface="Wingdings" pitchFamily="2" charset="2"/>
              <a:buChar char="q"/>
            </a:pPr>
            <a:r>
              <a:rPr lang="en-US" sz="2600" dirty="0" smtClean="0">
                <a:latin typeface="Calibri" pitchFamily="34" charset="0"/>
              </a:rPr>
              <a:t>The </a:t>
            </a:r>
            <a:r>
              <a:rPr lang="en-US" sz="2600" dirty="0">
                <a:latin typeface="Calibri" pitchFamily="34" charset="0"/>
              </a:rPr>
              <a:t>Summit notes the efforts made by municipalities in ensuring proper record management on their EPWP projects to comply with audit requirements of the Auditor General’s Office. </a:t>
            </a:r>
            <a:endParaRPr lang="en-US" sz="2600" dirty="0" smtClean="0">
              <a:latin typeface="Calibri" pitchFamily="34" charset="0"/>
            </a:endParaRPr>
          </a:p>
          <a:p>
            <a:pPr lvl="0" algn="just">
              <a:buClr>
                <a:srgbClr val="FFC000"/>
              </a:buClr>
              <a:buFont typeface="Wingdings" pitchFamily="2" charset="2"/>
              <a:buChar char="q"/>
            </a:pPr>
            <a:r>
              <a:rPr lang="en-US" sz="2600" dirty="0" smtClean="0">
                <a:latin typeface="Calibri" pitchFamily="34" charset="0"/>
              </a:rPr>
              <a:t>The </a:t>
            </a:r>
            <a:r>
              <a:rPr lang="en-US" sz="2600" dirty="0">
                <a:latin typeface="Calibri" pitchFamily="34" charset="0"/>
              </a:rPr>
              <a:t>Summit resolves that all public bodies should continue to ensure that there is proper record management for EPWP projects. </a:t>
            </a:r>
            <a:endParaRPr lang="en-US" sz="2600" dirty="0" smtClean="0">
              <a:latin typeface="Calibri" pitchFamily="34" charset="0"/>
            </a:endParaRPr>
          </a:p>
          <a:p>
            <a:pPr lvl="0" algn="just">
              <a:buClr>
                <a:srgbClr val="FFC000"/>
              </a:buClr>
              <a:buFont typeface="Wingdings" pitchFamily="2" charset="2"/>
              <a:buChar char="q"/>
            </a:pPr>
            <a:r>
              <a:rPr lang="en-US" sz="2600" dirty="0" smtClean="0">
                <a:latin typeface="Calibri" pitchFamily="34" charset="0"/>
              </a:rPr>
              <a:t>The </a:t>
            </a:r>
            <a:r>
              <a:rPr lang="en-US" sz="2600" dirty="0">
                <a:latin typeface="Calibri" pitchFamily="34" charset="0"/>
              </a:rPr>
              <a:t>National Department of Public Works undertakes to develop an appropriate Management Information System for EPWP phase 3 by 30th June 2015.</a:t>
            </a:r>
            <a:endParaRPr lang="en-GB" sz="2600" dirty="0">
              <a:latin typeface="Calibri" pitchFamily="34" charset="0"/>
            </a:endParaRPr>
          </a:p>
        </p:txBody>
      </p:sp>
    </p:spTree>
    <p:extLst>
      <p:ext uri="{BB962C8B-B14F-4D97-AF65-F5344CB8AC3E}">
        <p14:creationId xmlns:p14="http://schemas.microsoft.com/office/powerpoint/2010/main" val="1025045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b="1" dirty="0" smtClean="0">
                <a:latin typeface="Calibri" pitchFamily="34" charset="0"/>
              </a:rPr>
              <a:t>Resolution 6 </a:t>
            </a:r>
            <a:endParaRPr lang="en-GB" b="1" dirty="0">
              <a:latin typeface="Calibri" pitchFamily="34" charset="0"/>
            </a:endParaRPr>
          </a:p>
        </p:txBody>
      </p:sp>
      <p:sp>
        <p:nvSpPr>
          <p:cNvPr id="3" name="Content Placeholder 2"/>
          <p:cNvSpPr>
            <a:spLocks noGrp="1"/>
          </p:cNvSpPr>
          <p:nvPr>
            <p:ph idx="1"/>
          </p:nvPr>
        </p:nvSpPr>
        <p:spPr>
          <a:xfrm>
            <a:off x="762000" y="1295400"/>
            <a:ext cx="7772400" cy="4419600"/>
          </a:xfrm>
        </p:spPr>
        <p:txBody>
          <a:bodyPr/>
          <a:lstStyle/>
          <a:p>
            <a:pPr lvl="0" algn="just">
              <a:buClr>
                <a:srgbClr val="FFC000"/>
              </a:buClr>
              <a:buFont typeface="Wingdings" pitchFamily="2" charset="2"/>
              <a:buChar char="q"/>
            </a:pPr>
            <a:r>
              <a:rPr lang="en-GB" dirty="0" smtClean="0">
                <a:latin typeface="Calibri" pitchFamily="34" charset="0"/>
              </a:rPr>
              <a:t>The Summit resolves that municipalities should continue to prioritise EPWP in their Integrated Development Plans. </a:t>
            </a:r>
            <a:endParaRPr lang="en-GB" dirty="0">
              <a:latin typeface="Calibri" pitchFamily="34" charset="0"/>
            </a:endParaRPr>
          </a:p>
        </p:txBody>
      </p:sp>
    </p:spTree>
    <p:extLst>
      <p:ext uri="{BB962C8B-B14F-4D97-AF65-F5344CB8AC3E}">
        <p14:creationId xmlns:p14="http://schemas.microsoft.com/office/powerpoint/2010/main" val="21790370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b="1" dirty="0" smtClean="0">
                <a:latin typeface="Calibri" pitchFamily="34" charset="0"/>
              </a:rPr>
              <a:t>Resolution 7 </a:t>
            </a:r>
            <a:endParaRPr lang="en-GB" b="1" dirty="0">
              <a:latin typeface="Calibri" pitchFamily="34" charset="0"/>
            </a:endParaRPr>
          </a:p>
        </p:txBody>
      </p:sp>
      <p:sp>
        <p:nvSpPr>
          <p:cNvPr id="3" name="Content Placeholder 2"/>
          <p:cNvSpPr>
            <a:spLocks noGrp="1"/>
          </p:cNvSpPr>
          <p:nvPr>
            <p:ph idx="1"/>
          </p:nvPr>
        </p:nvSpPr>
        <p:spPr>
          <a:xfrm>
            <a:off x="762000" y="1295400"/>
            <a:ext cx="7772400" cy="4419600"/>
          </a:xfrm>
        </p:spPr>
        <p:txBody>
          <a:bodyPr/>
          <a:lstStyle/>
          <a:p>
            <a:pPr lvl="0" algn="just">
              <a:buClr>
                <a:srgbClr val="FFC000"/>
              </a:buClr>
              <a:buFont typeface="Wingdings" pitchFamily="2" charset="2"/>
              <a:buChar char="q"/>
            </a:pPr>
            <a:r>
              <a:rPr lang="en-US" dirty="0" smtClean="0">
                <a:latin typeface="Calibri" pitchFamily="34" charset="0"/>
              </a:rPr>
              <a:t>The </a:t>
            </a:r>
            <a:r>
              <a:rPr lang="en-US" dirty="0">
                <a:latin typeface="Calibri" pitchFamily="34" charset="0"/>
              </a:rPr>
              <a:t>Summit resolves that the principles of EPWP phase 3 should be applied during the implementation of EPWP projects. </a:t>
            </a:r>
            <a:endParaRPr lang="en-US" dirty="0" smtClean="0">
              <a:latin typeface="Calibri" pitchFamily="34" charset="0"/>
            </a:endParaRPr>
          </a:p>
          <a:p>
            <a:pPr lvl="0" algn="just">
              <a:buClr>
                <a:srgbClr val="FFC000"/>
              </a:buClr>
              <a:buFont typeface="Wingdings" pitchFamily="2" charset="2"/>
              <a:buChar char="q"/>
            </a:pPr>
            <a:r>
              <a:rPr lang="en-US" dirty="0" smtClean="0">
                <a:latin typeface="Calibri" pitchFamily="34" charset="0"/>
              </a:rPr>
              <a:t>The </a:t>
            </a:r>
            <a:r>
              <a:rPr lang="en-US" dirty="0">
                <a:latin typeface="Calibri" pitchFamily="34" charset="0"/>
              </a:rPr>
              <a:t>concept of Sustainable Livelihoods should be promoted.</a:t>
            </a:r>
            <a:endParaRPr lang="en-GB" dirty="0">
              <a:latin typeface="Calibri" pitchFamily="34" charset="0"/>
            </a:endParaRPr>
          </a:p>
        </p:txBody>
      </p:sp>
    </p:spTree>
    <p:extLst>
      <p:ext uri="{BB962C8B-B14F-4D97-AF65-F5344CB8AC3E}">
        <p14:creationId xmlns:p14="http://schemas.microsoft.com/office/powerpoint/2010/main" val="18955516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1143000"/>
          </a:xfrm>
        </p:spPr>
        <p:txBody>
          <a:bodyPr/>
          <a:lstStyle/>
          <a:p>
            <a:r>
              <a:rPr lang="en-US" b="1" dirty="0" smtClean="0">
                <a:latin typeface="Calibri" pitchFamily="34" charset="0"/>
              </a:rPr>
              <a:t>Resolution 8 </a:t>
            </a:r>
            <a:endParaRPr lang="en-GB" b="1" dirty="0">
              <a:latin typeface="Calibri" pitchFamily="34" charset="0"/>
            </a:endParaRPr>
          </a:p>
        </p:txBody>
      </p:sp>
      <p:sp>
        <p:nvSpPr>
          <p:cNvPr id="3" name="Content Placeholder 2"/>
          <p:cNvSpPr>
            <a:spLocks noGrp="1"/>
          </p:cNvSpPr>
          <p:nvPr>
            <p:ph idx="1"/>
          </p:nvPr>
        </p:nvSpPr>
        <p:spPr>
          <a:xfrm>
            <a:off x="533400" y="1295400"/>
            <a:ext cx="8153400" cy="4648200"/>
          </a:xfrm>
        </p:spPr>
        <p:txBody>
          <a:bodyPr/>
          <a:lstStyle/>
          <a:p>
            <a:pPr lvl="0" algn="just">
              <a:buClr>
                <a:srgbClr val="FFC000"/>
              </a:buClr>
              <a:buFont typeface="Wingdings" pitchFamily="2" charset="2"/>
              <a:buChar char="q"/>
            </a:pPr>
            <a:r>
              <a:rPr lang="en-US" sz="3000" dirty="0" smtClean="0">
                <a:latin typeface="Calibri" pitchFamily="34" charset="0"/>
              </a:rPr>
              <a:t>The </a:t>
            </a:r>
            <a:r>
              <a:rPr lang="en-US" sz="3000" dirty="0">
                <a:latin typeface="Calibri" pitchFamily="34" charset="0"/>
              </a:rPr>
              <a:t>Summit resolves that the National Department of Public Works and all lead sector departments should continue to liaise with relevant stakeholders to source funding for training and ensure that quality training is provided to EPWP beneficiaries. </a:t>
            </a:r>
            <a:endParaRPr lang="en-US" sz="3000" dirty="0" smtClean="0">
              <a:latin typeface="Calibri" pitchFamily="34" charset="0"/>
            </a:endParaRPr>
          </a:p>
          <a:p>
            <a:pPr lvl="0" algn="just">
              <a:buClr>
                <a:srgbClr val="FFC000"/>
              </a:buClr>
              <a:buFont typeface="Wingdings" pitchFamily="2" charset="2"/>
              <a:buChar char="q"/>
            </a:pPr>
            <a:r>
              <a:rPr lang="en-US" sz="3000" dirty="0" smtClean="0">
                <a:latin typeface="Calibri" pitchFamily="34" charset="0"/>
              </a:rPr>
              <a:t>Lead </a:t>
            </a:r>
            <a:r>
              <a:rPr lang="en-US" sz="3000" dirty="0">
                <a:latin typeface="Calibri" pitchFamily="34" charset="0"/>
              </a:rPr>
              <a:t>sector departments should encourage Public bodies to set aside part of their budgets to fund training of participants on their projects.</a:t>
            </a:r>
            <a:endParaRPr lang="en-GB" sz="3000" dirty="0">
              <a:latin typeface="Calibri" pitchFamily="34" charset="0"/>
            </a:endParaRPr>
          </a:p>
        </p:txBody>
      </p:sp>
    </p:spTree>
    <p:extLst>
      <p:ext uri="{BB962C8B-B14F-4D97-AF65-F5344CB8AC3E}">
        <p14:creationId xmlns:p14="http://schemas.microsoft.com/office/powerpoint/2010/main" val="4186439698"/>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ZA"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lank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1308</TotalTime>
  <Words>456</Words>
  <Application>Microsoft Office PowerPoint</Application>
  <PresentationFormat>On-screen Show (4:3)</PresentationFormat>
  <Paragraphs>34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Blank</vt:lpstr>
      <vt:lpstr>Resolutions of the  4th Expanded Public Works Programme Summit    27 – 28 November 2014 St. Georges Hotel, Irene  Mr Stanley Henderson DDG: EPWP</vt:lpstr>
      <vt:lpstr>Resolution 1</vt:lpstr>
      <vt:lpstr>Resolution 2</vt:lpstr>
      <vt:lpstr>Resolution 3</vt:lpstr>
      <vt:lpstr>Resolution 4</vt:lpstr>
      <vt:lpstr>Resolution 5 </vt:lpstr>
      <vt:lpstr>Resolution 6 </vt:lpstr>
      <vt:lpstr>Resolution 7 </vt:lpstr>
      <vt:lpstr>Resolution 8 </vt:lpstr>
      <vt:lpstr>Resolution 9</vt:lpstr>
      <vt:lpstr>Resolution 10 </vt:lpstr>
      <vt:lpstr>PowerPoint Presentation</vt:lpstr>
    </vt:vector>
  </TitlesOfParts>
  <Company>NDPW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Lindiwe Nkuna</dc:creator>
  <cp:lastModifiedBy>MacDonald Monate</cp:lastModifiedBy>
  <cp:revision>138</cp:revision>
  <dcterms:created xsi:type="dcterms:W3CDTF">2013-08-25T13:34:29Z</dcterms:created>
  <dcterms:modified xsi:type="dcterms:W3CDTF">2015-01-14T07:45:15Z</dcterms:modified>
</cp:coreProperties>
</file>